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33375600" cy="18745200"/>
  <p:notesSz cx="18745200" cy="333756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3375600" cy="3291840"/>
          </a:xfrm>
          <a:prstGeom prst="rect">
            <a:avLst/>
          </a:prstGeom>
          <a:solidFill>
            <a:srgbClr val="0C2C63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" y="502920"/>
            <a:ext cx="4441371" cy="22860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035040" y="457200"/>
            <a:ext cx="264261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POSTER TITLE GOES HERE IN SENTENCE CASE</a:t>
            </a:r>
            <a:endParaRPr lang="en-US" sz="7200" dirty="0"/>
          </a:p>
        </p:txBody>
      </p:sp>
      <p:sp>
        <p:nvSpPr>
          <p:cNvPr id="5" name="Text 2"/>
          <p:cNvSpPr/>
          <p:nvPr/>
        </p:nvSpPr>
        <p:spPr>
          <a:xfrm>
            <a:off x="6035040" y="1874520"/>
            <a:ext cx="26426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4000" dirty="0">
                <a:solidFill>
                  <a:srgbClr val="FFE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Presenting Author (underlined) · Co-author · Co-author   |   Department, Institution, City</a:t>
            </a:r>
            <a:endParaRPr lang="en-US" sz="4000" dirty="0"/>
          </a:p>
        </p:txBody>
      </p:sp>
      <p:sp>
        <p:nvSpPr>
          <p:cNvPr id="6" name="Text 3"/>
          <p:cNvSpPr/>
          <p:nvPr/>
        </p:nvSpPr>
        <p:spPr>
          <a:xfrm>
            <a:off x="914400" y="17876520"/>
            <a:ext cx="31546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dirty="0">
                <a:solidFill>
                  <a:srgbClr val="5A53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FORENSIC MEDICON 2027  ·  48th Annual Conference of the Indian Academy of Forensic Medicine  ·  2–6 February 2027  ·  Registration ID:</a:t>
            </a:r>
            <a:endParaRPr lang="en-US" sz="2600" dirty="0"/>
          </a:p>
        </p:txBody>
      </p:sp>
      <p:sp>
        <p:nvSpPr>
          <p:cNvPr id="7" name="Text 4"/>
          <p:cNvSpPr/>
          <p:nvPr/>
        </p:nvSpPr>
        <p:spPr>
          <a:xfrm>
            <a:off x="914400" y="4023360"/>
            <a:ext cx="9966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0C2C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endParaRPr lang="en-US" sz="4800" dirty="0"/>
          </a:p>
        </p:txBody>
      </p:sp>
      <p:sp>
        <p:nvSpPr>
          <p:cNvPr id="8" name="Shape 5"/>
          <p:cNvSpPr/>
          <p:nvPr/>
        </p:nvSpPr>
        <p:spPr>
          <a:xfrm>
            <a:off x="914400" y="4773168"/>
            <a:ext cx="9966960" cy="32004"/>
          </a:xfrm>
          <a:prstGeom prst="rect">
            <a:avLst/>
          </a:prstGeom>
          <a:solidFill>
            <a:srgbClr val="A8730B"/>
          </a:solidFill>
          <a:ln/>
        </p:spPr>
      </p:sp>
      <p:sp>
        <p:nvSpPr>
          <p:cNvPr id="9" name="Text 6"/>
          <p:cNvSpPr/>
          <p:nvPr/>
        </p:nvSpPr>
        <p:spPr>
          <a:xfrm>
            <a:off x="914400" y="5029200"/>
            <a:ext cx="9966960" cy="4206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800"/>
              </a:spcAft>
              <a:buSzPct val="100000"/>
              <a:buChar char="•"/>
            </a:pPr>
            <a:r>
              <a:rPr lang="en-US" sz="3200" dirty="0">
                <a:solidFill>
                  <a:srgbClr val="1B17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Replace this text with your background. Keep to short bullet points rather than paragraphs.</a:t>
            </a:r>
            <a:endParaRPr lang="en-US" sz="3200" dirty="0"/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SzPct val="100000"/>
              <a:buChar char="•"/>
            </a:pPr>
            <a:r>
              <a:rPr lang="en-US" sz="3200" dirty="0">
                <a:solidFill>
                  <a:srgbClr val="1B17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Body text is 32 pt — do not go smaller.</a:t>
            </a:r>
            <a:endParaRPr lang="en-US" sz="3200" dirty="0"/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SzPct val="100000"/>
              <a:buChar char="•"/>
            </a:pPr>
            <a:r>
              <a:rPr lang="en-US" sz="3200" dirty="0">
                <a:solidFill>
                  <a:srgbClr val="1B17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Roughly 200 words fit in each column.</a:t>
            </a:r>
            <a:endParaRPr lang="en-US" sz="3200" dirty="0"/>
          </a:p>
        </p:txBody>
      </p:sp>
      <p:sp>
        <p:nvSpPr>
          <p:cNvPr id="10" name="Text 7"/>
          <p:cNvSpPr/>
          <p:nvPr/>
        </p:nvSpPr>
        <p:spPr>
          <a:xfrm>
            <a:off x="914400" y="9692640"/>
            <a:ext cx="9966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0C2C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AIMS</a:t>
            </a:r>
            <a:endParaRPr lang="en-US" sz="4800" dirty="0"/>
          </a:p>
        </p:txBody>
      </p:sp>
      <p:sp>
        <p:nvSpPr>
          <p:cNvPr id="11" name="Shape 8"/>
          <p:cNvSpPr/>
          <p:nvPr/>
        </p:nvSpPr>
        <p:spPr>
          <a:xfrm>
            <a:off x="914400" y="10442448"/>
            <a:ext cx="9966960" cy="32004"/>
          </a:xfrm>
          <a:prstGeom prst="rect">
            <a:avLst/>
          </a:prstGeom>
          <a:solidFill>
            <a:srgbClr val="A8730B"/>
          </a:solidFill>
          <a:ln/>
        </p:spPr>
      </p:sp>
      <p:sp>
        <p:nvSpPr>
          <p:cNvPr id="12" name="Text 9"/>
          <p:cNvSpPr/>
          <p:nvPr/>
        </p:nvSpPr>
        <p:spPr>
          <a:xfrm>
            <a:off x="914400" y="10698480"/>
            <a:ext cx="996696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800"/>
              </a:spcAft>
              <a:buSzPct val="100000"/>
              <a:buChar char="•"/>
            </a:pPr>
            <a:r>
              <a:rPr lang="en-US" sz="3200" dirty="0">
                <a:solidFill>
                  <a:srgbClr val="1B17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 the objective in one or two lines.</a:t>
            </a:r>
            <a:endParaRPr lang="en-US" sz="3200" dirty="0"/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SzPct val="100000"/>
              <a:buChar char="•"/>
            </a:pPr>
            <a:r>
              <a:rPr lang="en-US" sz="3200" dirty="0">
                <a:solidFill>
                  <a:srgbClr val="1B17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Delete any heading you do not need.</a:t>
            </a:r>
            <a:endParaRPr lang="en-US" sz="3200" dirty="0"/>
          </a:p>
        </p:txBody>
      </p:sp>
      <p:sp>
        <p:nvSpPr>
          <p:cNvPr id="13" name="Text 10"/>
          <p:cNvSpPr/>
          <p:nvPr/>
        </p:nvSpPr>
        <p:spPr>
          <a:xfrm>
            <a:off x="914400" y="14081760"/>
            <a:ext cx="9966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0C2C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METHODS</a:t>
            </a:r>
            <a:endParaRPr lang="en-US" sz="4800" dirty="0"/>
          </a:p>
        </p:txBody>
      </p:sp>
      <p:sp>
        <p:nvSpPr>
          <p:cNvPr id="14" name="Shape 11"/>
          <p:cNvSpPr/>
          <p:nvPr/>
        </p:nvSpPr>
        <p:spPr>
          <a:xfrm>
            <a:off x="914400" y="14831568"/>
            <a:ext cx="9966960" cy="32004"/>
          </a:xfrm>
          <a:prstGeom prst="rect">
            <a:avLst/>
          </a:prstGeom>
          <a:solidFill>
            <a:srgbClr val="A8730B"/>
          </a:solidFill>
          <a:ln/>
        </p:spPr>
      </p:sp>
      <p:sp>
        <p:nvSpPr>
          <p:cNvPr id="15" name="Text 12"/>
          <p:cNvSpPr/>
          <p:nvPr/>
        </p:nvSpPr>
        <p:spPr>
          <a:xfrm>
            <a:off x="914400" y="15087600"/>
            <a:ext cx="996696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800"/>
              </a:spcAft>
              <a:buSzPct val="100000"/>
              <a:buChar char="•"/>
            </a:pPr>
            <a:r>
              <a:rPr lang="en-US" sz="3200" dirty="0">
                <a:solidFill>
                  <a:srgbClr val="1B17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Study design, setting and period.</a:t>
            </a:r>
            <a:endParaRPr lang="en-US" sz="3200" dirty="0"/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SzPct val="100000"/>
              <a:buChar char="•"/>
            </a:pPr>
            <a:r>
              <a:rPr lang="en-US" sz="3200" dirty="0">
                <a:solidFill>
                  <a:srgbClr val="1B17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size and sampling.</a:t>
            </a:r>
            <a:endParaRPr lang="en-US" sz="3200" dirty="0"/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SzPct val="100000"/>
              <a:buChar char="•"/>
            </a:pPr>
            <a:r>
              <a:rPr lang="en-US" sz="3200" dirty="0">
                <a:solidFill>
                  <a:srgbClr val="1B17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Ethics approval number.</a:t>
            </a:r>
            <a:endParaRPr lang="en-US" sz="3200" dirty="0"/>
          </a:p>
        </p:txBody>
      </p:sp>
      <p:sp>
        <p:nvSpPr>
          <p:cNvPr id="16" name="Text 13"/>
          <p:cNvSpPr/>
          <p:nvPr/>
        </p:nvSpPr>
        <p:spPr>
          <a:xfrm>
            <a:off x="11704320" y="4023360"/>
            <a:ext cx="9966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0C2C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RESULTS</a:t>
            </a:r>
            <a:endParaRPr lang="en-US" sz="4800" dirty="0"/>
          </a:p>
        </p:txBody>
      </p:sp>
      <p:sp>
        <p:nvSpPr>
          <p:cNvPr id="17" name="Shape 14"/>
          <p:cNvSpPr/>
          <p:nvPr/>
        </p:nvSpPr>
        <p:spPr>
          <a:xfrm>
            <a:off x="11704320" y="4773168"/>
            <a:ext cx="9966960" cy="32004"/>
          </a:xfrm>
          <a:prstGeom prst="rect">
            <a:avLst/>
          </a:prstGeom>
          <a:solidFill>
            <a:srgbClr val="A8730B"/>
          </a:solidFill>
          <a:ln/>
        </p:spPr>
      </p:sp>
      <p:sp>
        <p:nvSpPr>
          <p:cNvPr id="18" name="Text 15"/>
          <p:cNvSpPr/>
          <p:nvPr/>
        </p:nvSpPr>
        <p:spPr>
          <a:xfrm>
            <a:off x="11704320" y="5029200"/>
            <a:ext cx="996696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800"/>
              </a:spcAft>
              <a:buSzPct val="100000"/>
              <a:buChar char="•"/>
            </a:pPr>
            <a:r>
              <a:rPr lang="en-US" sz="3200" dirty="0">
                <a:solidFill>
                  <a:srgbClr val="1B17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 with your main finding.</a:t>
            </a:r>
            <a:endParaRPr lang="en-US" sz="3200" dirty="0"/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SzPct val="100000"/>
              <a:buChar char="•"/>
            </a:pPr>
            <a:r>
              <a:rPr lang="en-US" sz="3200" dirty="0">
                <a:solidFill>
                  <a:srgbClr val="1B17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 figures, not adjectives.</a:t>
            </a:r>
            <a:endParaRPr lang="en-US" sz="3200" dirty="0"/>
          </a:p>
        </p:txBody>
      </p:sp>
      <p:sp>
        <p:nvSpPr>
          <p:cNvPr id="19" name="Shape 16"/>
          <p:cNvSpPr/>
          <p:nvPr/>
        </p:nvSpPr>
        <p:spPr>
          <a:xfrm>
            <a:off x="11704320" y="8138160"/>
            <a:ext cx="9966960" cy="6766560"/>
          </a:xfrm>
          <a:prstGeom prst="rect">
            <a:avLst/>
          </a:prstGeom>
          <a:solidFill>
            <a:srgbClr val="F4F1EA"/>
          </a:solidFill>
          <a:ln w="19050">
            <a:solidFill>
              <a:srgbClr val="D8D2C4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1704320" y="10789920"/>
            <a:ext cx="996696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dirty="0">
                <a:solidFill>
                  <a:srgbClr val="5A53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Insert your figure, chart or table here</a:t>
            </a:r>
            <a:endParaRPr lang="en-US" sz="3000" dirty="0"/>
          </a:p>
          <a:p>
            <a:pPr algn="ctr" indent="0" marL="0">
              <a:buNone/>
            </a:pPr>
            <a:endParaRPr lang="en-US" sz="3000" dirty="0"/>
          </a:p>
          <a:p>
            <a:pPr algn="ctr" indent="0" marL="0">
              <a:buNone/>
            </a:pPr>
            <a:r>
              <a:rPr lang="en-US" sz="3000" dirty="0">
                <a:solidFill>
                  <a:srgbClr val="5A53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at 150 dpi or better at this size</a:t>
            </a:r>
            <a:endParaRPr lang="en-US" sz="3000" dirty="0"/>
          </a:p>
        </p:txBody>
      </p:sp>
      <p:sp>
        <p:nvSpPr>
          <p:cNvPr id="21" name="Text 18"/>
          <p:cNvSpPr/>
          <p:nvPr/>
        </p:nvSpPr>
        <p:spPr>
          <a:xfrm>
            <a:off x="11704320" y="15087600"/>
            <a:ext cx="9966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5A53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Figure 1. Caption in 26 pt.</a:t>
            </a:r>
            <a:endParaRPr lang="en-US" sz="2600" dirty="0"/>
          </a:p>
        </p:txBody>
      </p:sp>
      <p:sp>
        <p:nvSpPr>
          <p:cNvPr id="22" name="Text 19"/>
          <p:cNvSpPr/>
          <p:nvPr/>
        </p:nvSpPr>
        <p:spPr>
          <a:xfrm>
            <a:off x="11704320" y="16002000"/>
            <a:ext cx="9966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0C2C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FINDING</a:t>
            </a:r>
            <a:endParaRPr lang="en-US" sz="4800" dirty="0"/>
          </a:p>
        </p:txBody>
      </p:sp>
      <p:sp>
        <p:nvSpPr>
          <p:cNvPr id="23" name="Shape 20"/>
          <p:cNvSpPr/>
          <p:nvPr/>
        </p:nvSpPr>
        <p:spPr>
          <a:xfrm>
            <a:off x="11704320" y="16751808"/>
            <a:ext cx="9966960" cy="32004"/>
          </a:xfrm>
          <a:prstGeom prst="rect">
            <a:avLst/>
          </a:prstGeom>
          <a:solidFill>
            <a:srgbClr val="A8730B"/>
          </a:solidFill>
          <a:ln/>
        </p:spPr>
      </p:sp>
      <p:sp>
        <p:nvSpPr>
          <p:cNvPr id="24" name="Text 21"/>
          <p:cNvSpPr/>
          <p:nvPr/>
        </p:nvSpPr>
        <p:spPr>
          <a:xfrm>
            <a:off x="11704320" y="17007840"/>
            <a:ext cx="99669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800"/>
              </a:spcAft>
              <a:buSzPct val="100000"/>
              <a:buChar char="•"/>
            </a:pPr>
            <a:r>
              <a:rPr lang="en-US" sz="3200" dirty="0">
                <a:solidFill>
                  <a:srgbClr val="1B17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line the audience should remember.</a:t>
            </a:r>
            <a:endParaRPr lang="en-US" sz="3200" dirty="0"/>
          </a:p>
        </p:txBody>
      </p:sp>
      <p:sp>
        <p:nvSpPr>
          <p:cNvPr id="25" name="Text 22"/>
          <p:cNvSpPr/>
          <p:nvPr/>
        </p:nvSpPr>
        <p:spPr>
          <a:xfrm>
            <a:off x="22494240" y="4023360"/>
            <a:ext cx="9966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0C2C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DISCUSSION</a:t>
            </a:r>
            <a:endParaRPr lang="en-US" sz="4800" dirty="0"/>
          </a:p>
        </p:txBody>
      </p:sp>
      <p:sp>
        <p:nvSpPr>
          <p:cNvPr id="26" name="Shape 23"/>
          <p:cNvSpPr/>
          <p:nvPr/>
        </p:nvSpPr>
        <p:spPr>
          <a:xfrm>
            <a:off x="22494240" y="4773168"/>
            <a:ext cx="9966960" cy="32004"/>
          </a:xfrm>
          <a:prstGeom prst="rect">
            <a:avLst/>
          </a:prstGeom>
          <a:solidFill>
            <a:srgbClr val="A8730B"/>
          </a:solidFill>
          <a:ln/>
        </p:spPr>
      </p:sp>
      <p:sp>
        <p:nvSpPr>
          <p:cNvPr id="27" name="Text 24"/>
          <p:cNvSpPr/>
          <p:nvPr/>
        </p:nvSpPr>
        <p:spPr>
          <a:xfrm>
            <a:off x="22494240" y="5029200"/>
            <a:ext cx="9966960" cy="5852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800"/>
              </a:spcAft>
              <a:buSzPct val="100000"/>
              <a:buChar char="•"/>
            </a:pPr>
            <a:r>
              <a:rPr lang="en-US" sz="3200" dirty="0">
                <a:solidFill>
                  <a:srgbClr val="1B17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your findings compare with published work.</a:t>
            </a:r>
            <a:endParaRPr lang="en-US" sz="3200" dirty="0"/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SzPct val="100000"/>
              <a:buChar char="•"/>
            </a:pPr>
            <a:r>
              <a:rPr lang="en-US" sz="3200" dirty="0">
                <a:solidFill>
                  <a:srgbClr val="1B17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new here.</a:t>
            </a:r>
            <a:endParaRPr lang="en-US" sz="3200" dirty="0"/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SzPct val="100000"/>
              <a:buChar char="•"/>
            </a:pPr>
            <a:r>
              <a:rPr lang="en-US" sz="3200" dirty="0">
                <a:solidFill>
                  <a:srgbClr val="1B17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Limitations, stated plainly.</a:t>
            </a:r>
            <a:endParaRPr lang="en-US" sz="3200" dirty="0"/>
          </a:p>
        </p:txBody>
      </p:sp>
      <p:sp>
        <p:nvSpPr>
          <p:cNvPr id="28" name="Text 25"/>
          <p:cNvSpPr/>
          <p:nvPr/>
        </p:nvSpPr>
        <p:spPr>
          <a:xfrm>
            <a:off x="22494240" y="11338560"/>
            <a:ext cx="9966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0C2C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</a:t>
            </a:r>
            <a:endParaRPr lang="en-US" sz="4800" dirty="0"/>
          </a:p>
        </p:txBody>
      </p:sp>
      <p:sp>
        <p:nvSpPr>
          <p:cNvPr id="29" name="Shape 26"/>
          <p:cNvSpPr/>
          <p:nvPr/>
        </p:nvSpPr>
        <p:spPr>
          <a:xfrm>
            <a:off x="22494240" y="12088368"/>
            <a:ext cx="9966960" cy="32004"/>
          </a:xfrm>
          <a:prstGeom prst="rect">
            <a:avLst/>
          </a:prstGeom>
          <a:solidFill>
            <a:srgbClr val="A8730B"/>
          </a:solidFill>
          <a:ln/>
        </p:spPr>
      </p:sp>
      <p:sp>
        <p:nvSpPr>
          <p:cNvPr id="30" name="Text 27"/>
          <p:cNvSpPr/>
          <p:nvPr/>
        </p:nvSpPr>
        <p:spPr>
          <a:xfrm>
            <a:off x="22494240" y="12344400"/>
            <a:ext cx="996696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800"/>
              </a:spcAft>
              <a:buSzPct val="100000"/>
              <a:buChar char="•"/>
            </a:pPr>
            <a:r>
              <a:rPr lang="en-US" sz="3200" dirty="0">
                <a:solidFill>
                  <a:srgbClr val="1B17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 the question you set out to ask.</a:t>
            </a:r>
            <a:endParaRPr lang="en-US" sz="3200" dirty="0"/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SzPct val="100000"/>
              <a:buChar char="•"/>
            </a:pPr>
            <a:r>
              <a:rPr lang="en-US" sz="3200" dirty="0">
                <a:solidFill>
                  <a:srgbClr val="1B17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Say what it means for practice.</a:t>
            </a:r>
            <a:endParaRPr lang="en-US" sz="3200" dirty="0"/>
          </a:p>
        </p:txBody>
      </p:sp>
      <p:sp>
        <p:nvSpPr>
          <p:cNvPr id="31" name="Text 28"/>
          <p:cNvSpPr/>
          <p:nvPr/>
        </p:nvSpPr>
        <p:spPr>
          <a:xfrm>
            <a:off x="22494240" y="15910560"/>
            <a:ext cx="9966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0C2C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REFERENCES</a:t>
            </a:r>
            <a:endParaRPr lang="en-US" sz="4800" dirty="0"/>
          </a:p>
        </p:txBody>
      </p:sp>
      <p:sp>
        <p:nvSpPr>
          <p:cNvPr id="32" name="Shape 29"/>
          <p:cNvSpPr/>
          <p:nvPr/>
        </p:nvSpPr>
        <p:spPr>
          <a:xfrm>
            <a:off x="22494240" y="16660368"/>
            <a:ext cx="9966960" cy="32004"/>
          </a:xfrm>
          <a:prstGeom prst="rect">
            <a:avLst/>
          </a:prstGeom>
          <a:solidFill>
            <a:srgbClr val="A8730B"/>
          </a:solidFill>
          <a:ln/>
        </p:spPr>
      </p:sp>
      <p:sp>
        <p:nvSpPr>
          <p:cNvPr id="33" name="Text 30"/>
          <p:cNvSpPr/>
          <p:nvPr/>
        </p:nvSpPr>
        <p:spPr>
          <a:xfrm>
            <a:off x="22494240" y="16916400"/>
            <a:ext cx="99669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5A53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Author AB, Author CD. Title. Journal. Year;Vol:Pages.</a:t>
            </a:r>
            <a:endParaRPr lang="en-US" sz="2600" dirty="0"/>
          </a:p>
          <a:p>
            <a:pPr indent="0" marL="0">
              <a:buNone/>
            </a:pPr>
            <a:r>
              <a:rPr lang="en-US" sz="2600" dirty="0">
                <a:solidFill>
                  <a:srgbClr val="5A53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Keep to three references at most.</a:t>
            </a:r>
            <a:endParaRPr lang="en-US" sz="2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2026-08-07T19:42:16Z</dcterms:created>
  <dcterms:modified xsi:type="dcterms:W3CDTF">2026-08-07T19:42:16Z</dcterms:modified>
</cp:coreProperties>
</file>